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70" r:id="rId6"/>
    <p:sldId id="260" r:id="rId7"/>
    <p:sldId id="269" r:id="rId8"/>
    <p:sldId id="271" r:id="rId9"/>
    <p:sldId id="278" r:id="rId10"/>
    <p:sldId id="272" r:id="rId11"/>
    <p:sldId id="261" r:id="rId12"/>
    <p:sldId id="262" r:id="rId13"/>
    <p:sldId id="263" r:id="rId14"/>
    <p:sldId id="273" r:id="rId15"/>
    <p:sldId id="264" r:id="rId16"/>
    <p:sldId id="274" r:id="rId17"/>
    <p:sldId id="265" r:id="rId18"/>
    <p:sldId id="275" r:id="rId19"/>
    <p:sldId id="267" r:id="rId20"/>
    <p:sldId id="266" r:id="rId21"/>
    <p:sldId id="268" r:id="rId22"/>
    <p:sldId id="276" r:id="rId23"/>
    <p:sldId id="277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E1B8-FA85-4A9C-A0C3-A93233352EEB}" type="datetimeFigureOut">
              <a:rPr kumimoji="1" lang="ja-JP" altLang="en-US" smtClean="0"/>
              <a:t>2016/3/6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81A2-5249-4F71-9296-14B90FA296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706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E1B8-FA85-4A9C-A0C3-A93233352EEB}" type="datetimeFigureOut">
              <a:rPr kumimoji="1" lang="ja-JP" altLang="en-US" smtClean="0"/>
              <a:t>2016/3/6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81A2-5249-4F71-9296-14B90FA296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479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E1B8-FA85-4A9C-A0C3-A93233352EEB}" type="datetimeFigureOut">
              <a:rPr kumimoji="1" lang="ja-JP" altLang="en-US" smtClean="0"/>
              <a:t>2016/3/6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81A2-5249-4F71-9296-14B90FA296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368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E1B8-FA85-4A9C-A0C3-A93233352EEB}" type="datetimeFigureOut">
              <a:rPr kumimoji="1" lang="ja-JP" altLang="en-US" smtClean="0"/>
              <a:t>2016/3/6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81A2-5249-4F71-9296-14B90FA296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685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E1B8-FA85-4A9C-A0C3-A93233352EEB}" type="datetimeFigureOut">
              <a:rPr kumimoji="1" lang="ja-JP" altLang="en-US" smtClean="0"/>
              <a:t>2016/3/6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81A2-5249-4F71-9296-14B90FA296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507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E1B8-FA85-4A9C-A0C3-A93233352EEB}" type="datetimeFigureOut">
              <a:rPr kumimoji="1" lang="ja-JP" altLang="en-US" smtClean="0"/>
              <a:t>2016/3/6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81A2-5249-4F71-9296-14B90FA296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4662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E1B8-FA85-4A9C-A0C3-A93233352EEB}" type="datetimeFigureOut">
              <a:rPr kumimoji="1" lang="ja-JP" altLang="en-US" smtClean="0"/>
              <a:t>2016/3/6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81A2-5249-4F71-9296-14B90FA296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283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E1B8-FA85-4A9C-A0C3-A93233352EEB}" type="datetimeFigureOut">
              <a:rPr kumimoji="1" lang="ja-JP" altLang="en-US" smtClean="0"/>
              <a:t>2016/3/6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81A2-5249-4F71-9296-14B90FA296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100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E1B8-FA85-4A9C-A0C3-A93233352EEB}" type="datetimeFigureOut">
              <a:rPr kumimoji="1" lang="ja-JP" altLang="en-US" smtClean="0"/>
              <a:t>2016/3/6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81A2-5249-4F71-9296-14B90FA296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19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E1B8-FA85-4A9C-A0C3-A93233352EEB}" type="datetimeFigureOut">
              <a:rPr kumimoji="1" lang="ja-JP" altLang="en-US" smtClean="0"/>
              <a:t>2016/3/6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81A2-5249-4F71-9296-14B90FA296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73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E1B8-FA85-4A9C-A0C3-A93233352EEB}" type="datetimeFigureOut">
              <a:rPr kumimoji="1" lang="ja-JP" altLang="en-US" smtClean="0"/>
              <a:t>2016/3/6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81A2-5249-4F71-9296-14B90FA296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230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4E1B8-FA85-4A9C-A0C3-A93233352EEB}" type="datetimeFigureOut">
              <a:rPr kumimoji="1" lang="ja-JP" altLang="en-US" smtClean="0"/>
              <a:t>2016/3/6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A81A2-5249-4F71-9296-14B90FA296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69933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kodai_cu" TargetMode="External"/><Relationship Id="rId2" Type="http://schemas.openxmlformats.org/officeDocument/2006/relationships/hyperlink" Target="http://creativeuniverse.toky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超極細ゴシック" panose="02000600000000000000" pitchFamily="2" charset="-128"/>
                <a:ea typeface="超極細ゴシック" panose="02000600000000000000" pitchFamily="2" charset="-128"/>
              </a:rPr>
              <a:t>Computer Graphics from the Mathematical Aspects</a:t>
            </a:r>
            <a:endParaRPr kumimoji="1" lang="ja-JP" altLang="en-US" dirty="0">
              <a:latin typeface="超極細ゴシック" panose="02000600000000000000" pitchFamily="2" charset="-128"/>
              <a:ea typeface="超極細ゴシック" panose="02000600000000000000" pitchFamily="2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Presented by Kodai Takao</a:t>
            </a:r>
          </a:p>
          <a:p>
            <a:r>
              <a:rPr lang="en-US" altLang="ja-JP" dirty="0" smtClean="0"/>
              <a:t>from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956" y="4461160"/>
            <a:ext cx="6136088" cy="908709"/>
          </a:xfrm>
          <a:prstGeom prst="rect">
            <a:avLst/>
          </a:prstGeom>
        </p:spPr>
      </p:pic>
      <p:cxnSp>
        <p:nvCxnSpPr>
          <p:cNvPr id="6" name="直線コネクタ 5"/>
          <p:cNvCxnSpPr/>
          <p:nvPr/>
        </p:nvCxnSpPr>
        <p:spPr>
          <a:xfrm>
            <a:off x="0" y="356762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46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0" y="2965622"/>
            <a:ext cx="12192000" cy="915044"/>
          </a:xfrm>
        </p:spPr>
        <p:txBody>
          <a:bodyPr anchor="ctr" anchorCtr="0">
            <a:normAutofit/>
          </a:bodyPr>
          <a:lstStyle/>
          <a:p>
            <a:r>
              <a:rPr kumimoji="1" lang="en-US" altLang="ja-JP" dirty="0" smtClean="0">
                <a:latin typeface="超極細ゴシック" panose="02000600000000000000" pitchFamily="2" charset="-128"/>
                <a:ea typeface="超極細ゴシック" panose="02000600000000000000" pitchFamily="2" charset="-128"/>
              </a:rPr>
              <a:t>1. Modeling</a:t>
            </a:r>
            <a:endParaRPr kumimoji="1" lang="ja-JP" altLang="en-US" dirty="0">
              <a:latin typeface="超極細ゴシック" panose="02000600000000000000" pitchFamily="2" charset="-128"/>
              <a:ea typeface="超極細ゴシック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057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+mj-ea"/>
              </a:rPr>
              <a:t>モデリングにおける数学</a:t>
            </a:r>
            <a:r>
              <a:rPr lang="en-US" altLang="ja-JP" dirty="0" smtClean="0">
                <a:latin typeface="+mj-ea"/>
              </a:rPr>
              <a:t>1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3D</a:t>
            </a:r>
            <a:r>
              <a:rPr lang="ja-JP" altLang="en-US" dirty="0" smtClean="0"/>
              <a:t>モデルは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次元位置ベクトルを保持している → </a:t>
            </a:r>
            <a:r>
              <a:rPr kumimoji="1" lang="ja-JP" altLang="en-US" dirty="0" smtClean="0">
                <a:solidFill>
                  <a:srgbClr val="FFC000"/>
                </a:solidFill>
              </a:rPr>
              <a:t>ベクトル・行列演算</a:t>
            </a:r>
            <a:endParaRPr lang="en-US" altLang="ja-JP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kumimoji="1" lang="en-US" altLang="ja-JP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995" y="6176963"/>
            <a:ext cx="742827" cy="45549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4" y="2776151"/>
            <a:ext cx="3093848" cy="30938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/>
              <p:cNvSpPr txBox="1"/>
              <p:nvPr/>
            </p:nvSpPr>
            <p:spPr>
              <a:xfrm>
                <a:off x="4135396" y="3577812"/>
                <a:ext cx="3410464" cy="8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396" y="3577812"/>
                <a:ext cx="3410464" cy="8469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534" y="2776151"/>
            <a:ext cx="3143325" cy="3091761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4497860" y="5942568"/>
            <a:ext cx="268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例 </a:t>
            </a:r>
            <a:r>
              <a:rPr kumimoji="1" lang="en-US" altLang="ja-JP" dirty="0" smtClean="0"/>
              <a:t>: Transformation Matrix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922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+mj-ea"/>
              </a:rPr>
              <a:t>モデリングにおける数学</a:t>
            </a:r>
            <a:r>
              <a:rPr lang="en-US" altLang="ja-JP" dirty="0" smtClean="0">
                <a:latin typeface="+mj-ea"/>
              </a:rPr>
              <a:t>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6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曲線・曲面の表現をより簡単に</a:t>
            </a:r>
            <a:r>
              <a:rPr kumimoji="1" lang="ja-JP" altLang="en-US" dirty="0" smtClean="0"/>
              <a:t> → </a:t>
            </a:r>
            <a:r>
              <a:rPr lang="en-US" altLang="ja-JP" dirty="0" smtClean="0">
                <a:solidFill>
                  <a:srgbClr val="FFC000"/>
                </a:solidFill>
              </a:rPr>
              <a:t>B-Spline</a:t>
            </a:r>
            <a:r>
              <a:rPr lang="ja-JP" altLang="en-US" dirty="0" smtClean="0">
                <a:solidFill>
                  <a:srgbClr val="FFC000"/>
                </a:solidFill>
              </a:rPr>
              <a:t>曲線</a:t>
            </a:r>
            <a:r>
              <a:rPr lang="en-US" altLang="ja-JP" dirty="0" smtClean="0">
                <a:solidFill>
                  <a:srgbClr val="FFC000"/>
                </a:solidFill>
              </a:rPr>
              <a:t>, Bezier</a:t>
            </a:r>
            <a:r>
              <a:rPr lang="ja-JP" altLang="en-US" dirty="0" smtClean="0">
                <a:solidFill>
                  <a:srgbClr val="FFC000"/>
                </a:solidFill>
              </a:rPr>
              <a:t>曲線</a:t>
            </a:r>
            <a:r>
              <a:rPr lang="en-US" altLang="ja-JP" dirty="0" smtClean="0">
                <a:solidFill>
                  <a:srgbClr val="FFC000"/>
                </a:solidFill>
              </a:rPr>
              <a:t>/</a:t>
            </a:r>
            <a:r>
              <a:rPr lang="ja-JP" altLang="en-US" dirty="0" smtClean="0">
                <a:solidFill>
                  <a:srgbClr val="FFC000"/>
                </a:solidFill>
              </a:rPr>
              <a:t>面</a:t>
            </a:r>
            <a:endParaRPr lang="en-US" altLang="ja-JP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kumimoji="1" lang="en-US" altLang="ja-JP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995" y="6176963"/>
            <a:ext cx="742827" cy="455491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4168357" y="6073509"/>
            <a:ext cx="33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例 </a:t>
            </a:r>
            <a:r>
              <a:rPr kumimoji="1" lang="en-US" altLang="ja-JP" dirty="0" smtClean="0"/>
              <a:t>: Bezier</a:t>
            </a:r>
            <a:r>
              <a:rPr kumimoji="1" lang="ja-JP" altLang="en-US" dirty="0" smtClean="0"/>
              <a:t>曲線</a:t>
            </a:r>
            <a:r>
              <a:rPr kumimoji="1" lang="en-US" altLang="ja-JP" dirty="0" smtClean="0"/>
              <a:t>, Bezier</a:t>
            </a:r>
            <a:r>
              <a:rPr kumimoji="1" lang="ja-JP" altLang="en-US" dirty="0" smtClean="0"/>
              <a:t>曲面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300" y="2207830"/>
            <a:ext cx="3352534" cy="335253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116" y="2412057"/>
            <a:ext cx="3075020" cy="30750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2085337" y="5042193"/>
                <a:ext cx="3202459" cy="9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i="1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337" y="5042193"/>
                <a:ext cx="3202459" cy="9003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5820044" y="5062712"/>
                <a:ext cx="4067163" cy="87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44" y="5062712"/>
                <a:ext cx="4067163" cy="87985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53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+mj-ea"/>
              </a:rPr>
              <a:t>モデリングにおける数学</a:t>
            </a:r>
            <a:r>
              <a:rPr lang="en-US" altLang="ja-JP" dirty="0" smtClean="0">
                <a:latin typeface="+mj-ea"/>
              </a:rPr>
              <a:t>3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6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まだまだたくさんあります。</a:t>
            </a:r>
            <a:endParaRPr lang="en-US" altLang="ja-JP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kumimoji="1" lang="en-US" altLang="ja-JP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995" y="6176963"/>
            <a:ext cx="742827" cy="455491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906162" y="2412057"/>
            <a:ext cx="9819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AB</a:t>
            </a:r>
            <a:r>
              <a:rPr kumimoji="1" lang="ja-JP" altLang="en-US" dirty="0" smtClean="0"/>
              <a:t>木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ボロノイ幾何平面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ドロネー三角形分割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極座標表現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複素表現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エッジ分割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凸包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接平面</a:t>
            </a:r>
            <a:r>
              <a:rPr kumimoji="1" lang="en-US" altLang="ja-JP" dirty="0" smtClean="0"/>
              <a:t>,</a:t>
            </a:r>
          </a:p>
          <a:p>
            <a:r>
              <a:rPr kumimoji="1" lang="ja-JP" altLang="en-US" dirty="0" smtClean="0"/>
              <a:t>パラメトリック方程式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媒介変数表示</a:t>
            </a:r>
            <a:r>
              <a:rPr kumimoji="1" lang="en-US" altLang="ja-JP" dirty="0" smtClean="0"/>
              <a:t>), </a:t>
            </a:r>
            <a:r>
              <a:rPr kumimoji="1" lang="ja-JP" altLang="en-US" dirty="0" smtClean="0"/>
              <a:t>ブール演算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プロジェクション変換行列</a:t>
            </a:r>
            <a:r>
              <a:rPr lang="en-US" altLang="ja-JP" dirty="0" smtClean="0"/>
              <a:t>, </a:t>
            </a:r>
            <a:r>
              <a:rPr lang="ja-JP" altLang="en-US" dirty="0" smtClean="0"/>
              <a:t>回転行列</a:t>
            </a:r>
            <a:r>
              <a:rPr lang="en-US" altLang="ja-JP" dirty="0" smtClean="0"/>
              <a:t>, Z-</a:t>
            </a:r>
            <a:r>
              <a:rPr lang="ja-JP" altLang="en-US" dirty="0" smtClean="0"/>
              <a:t>バッファ</a:t>
            </a:r>
            <a:r>
              <a:rPr lang="en-US" altLang="ja-JP" dirty="0" smtClean="0"/>
              <a:t>,</a:t>
            </a:r>
          </a:p>
          <a:p>
            <a:r>
              <a:rPr lang="ja-JP" altLang="en-US" dirty="0" smtClean="0"/>
              <a:t>拡大縮小行列</a:t>
            </a:r>
            <a:r>
              <a:rPr lang="en-US" altLang="ja-JP" dirty="0" smtClean="0"/>
              <a:t>, </a:t>
            </a:r>
            <a:r>
              <a:rPr lang="ja-JP" altLang="en-US" dirty="0" smtClean="0"/>
              <a:t>ビュー変換行列</a:t>
            </a:r>
            <a:r>
              <a:rPr lang="en-US" altLang="ja-JP" dirty="0" smtClean="0"/>
              <a:t>, </a:t>
            </a:r>
            <a:r>
              <a:rPr lang="ja-JP" altLang="en-US" dirty="0" smtClean="0"/>
              <a:t>衝突判定</a:t>
            </a:r>
            <a:r>
              <a:rPr lang="en-US" altLang="ja-JP" dirty="0" smtClean="0"/>
              <a:t>, </a:t>
            </a:r>
            <a:r>
              <a:rPr lang="ja-JP" altLang="en-US" dirty="0" smtClean="0"/>
              <a:t>再帰</a:t>
            </a:r>
            <a:r>
              <a:rPr lang="en-US" altLang="ja-JP" dirty="0" smtClean="0"/>
              <a:t>, </a:t>
            </a:r>
            <a:r>
              <a:rPr lang="ja-JP" altLang="en-US" dirty="0" smtClean="0"/>
              <a:t>フラクタル</a:t>
            </a:r>
            <a:r>
              <a:rPr lang="en-US" altLang="ja-JP" dirty="0" smtClean="0"/>
              <a:t>, </a:t>
            </a:r>
            <a:r>
              <a:rPr lang="ja-JP" altLang="en-US" dirty="0" smtClean="0"/>
              <a:t>射影</a:t>
            </a:r>
            <a:r>
              <a:rPr lang="en-US" altLang="ja-JP" dirty="0" smtClean="0"/>
              <a:t>, </a:t>
            </a:r>
            <a:r>
              <a:rPr lang="ja-JP" altLang="en-US" dirty="0" smtClean="0"/>
              <a:t>カリング</a:t>
            </a:r>
            <a:r>
              <a:rPr lang="en-US" altLang="ja-JP" dirty="0" smtClean="0"/>
              <a:t>, </a:t>
            </a:r>
            <a:r>
              <a:rPr lang="ja-JP" altLang="en-US" dirty="0" smtClean="0"/>
              <a:t>法線ベクトル</a:t>
            </a:r>
            <a:r>
              <a:rPr lang="en-US" altLang="ja-JP" dirty="0" smtClean="0"/>
              <a:t>,</a:t>
            </a:r>
          </a:p>
          <a:p>
            <a:r>
              <a:rPr lang="en-US" altLang="ja-JP" dirty="0" smtClean="0"/>
              <a:t>Subdivide, Extrude, </a:t>
            </a:r>
            <a:r>
              <a:rPr kumimoji="1" lang="en-US" altLang="ja-JP" dirty="0" smtClean="0"/>
              <a:t>Sweep, Bevel,</a:t>
            </a:r>
            <a:r>
              <a:rPr lang="ja-JP" altLang="en-US" dirty="0"/>
              <a:t> </a:t>
            </a:r>
            <a:r>
              <a:rPr lang="en-US" altLang="ja-JP" dirty="0" smtClean="0"/>
              <a:t>NURBS, Optimize, Height Mapping, Displacement Mapping, Wireframe, Solid, Constructive Solid Geometry, Homeomorphism, Perspective, Orthographic, …………..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62" y="4575908"/>
            <a:ext cx="2438400" cy="18288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575908"/>
            <a:ext cx="1828800" cy="18288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38" y="4575908"/>
            <a:ext cx="1828800" cy="18288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476" y="4575908"/>
            <a:ext cx="2442519" cy="1831889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1112108" y="4206576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ブール結合演算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711146" y="4206576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ボロノイ幾何平面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942055" y="4206576"/>
            <a:ext cx="215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ドロネー三角形分割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074110" y="4206576"/>
            <a:ext cx="309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フラクタル</a:t>
            </a:r>
            <a:r>
              <a:rPr lang="en-US" altLang="ja-JP" dirty="0" smtClean="0"/>
              <a:t>(</a:t>
            </a:r>
            <a:r>
              <a:rPr lang="ja-JP" altLang="en-US" dirty="0" smtClean="0"/>
              <a:t>マンデルブロ集合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31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0" y="2965622"/>
            <a:ext cx="12192000" cy="915044"/>
          </a:xfrm>
        </p:spPr>
        <p:txBody>
          <a:bodyPr anchor="ctr" anchorCtr="0">
            <a:normAutofit/>
          </a:bodyPr>
          <a:lstStyle/>
          <a:p>
            <a:r>
              <a:rPr lang="en-US" altLang="ja-JP" dirty="0">
                <a:latin typeface="超極細ゴシック" panose="02000600000000000000" pitchFamily="2" charset="-128"/>
                <a:ea typeface="超極細ゴシック" panose="02000600000000000000" pitchFamily="2" charset="-128"/>
              </a:rPr>
              <a:t>2</a:t>
            </a:r>
            <a:r>
              <a:rPr kumimoji="1" lang="en-US" altLang="ja-JP" dirty="0" smtClean="0">
                <a:latin typeface="超極細ゴシック" panose="02000600000000000000" pitchFamily="2" charset="-128"/>
                <a:ea typeface="超極細ゴシック" panose="02000600000000000000" pitchFamily="2" charset="-128"/>
              </a:rPr>
              <a:t>. Texturing</a:t>
            </a:r>
            <a:endParaRPr kumimoji="1" lang="ja-JP" altLang="en-US" dirty="0">
              <a:latin typeface="超極細ゴシック" panose="02000600000000000000" pitchFamily="2" charset="-128"/>
              <a:ea typeface="超極細ゴシック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206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+mj-ea"/>
              </a:rPr>
              <a:t>テクスチャリングにおける数学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6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UV</a:t>
            </a:r>
            <a:r>
              <a:rPr lang="ja-JP" altLang="en-US" dirty="0" smtClean="0"/>
              <a:t>マッピング → ポリゴンに画像を貼り付けるイメージ。</a:t>
            </a:r>
            <a:endParaRPr lang="en-US" altLang="ja-JP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kumimoji="1" lang="en-US" altLang="ja-JP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995" y="6176963"/>
            <a:ext cx="742827" cy="4554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8114270" y="3469632"/>
                <a:ext cx="2817341" cy="619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=0.5+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𝑎𝑟𝑐𝑡𝑎𝑛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ja-JP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270" y="3469632"/>
                <a:ext cx="2817341" cy="6199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62" y="2412057"/>
            <a:ext cx="7031733" cy="36916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8114269" y="4224547"/>
                <a:ext cx="2817341" cy="627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=0.5−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arc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ja-JP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269" y="4224547"/>
                <a:ext cx="2817341" cy="62754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11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0" y="2965622"/>
            <a:ext cx="12192000" cy="915044"/>
          </a:xfrm>
        </p:spPr>
        <p:txBody>
          <a:bodyPr anchor="ctr" anchorCtr="0">
            <a:normAutofit/>
          </a:bodyPr>
          <a:lstStyle/>
          <a:p>
            <a:r>
              <a:rPr lang="en-US" altLang="ja-JP" dirty="0" smtClean="0">
                <a:latin typeface="超極細ゴシック" panose="02000600000000000000" pitchFamily="2" charset="-128"/>
                <a:ea typeface="超極細ゴシック" panose="02000600000000000000" pitchFamily="2" charset="-128"/>
              </a:rPr>
              <a:t>3</a:t>
            </a:r>
            <a:r>
              <a:rPr kumimoji="1" lang="en-US" altLang="ja-JP" dirty="0" smtClean="0">
                <a:latin typeface="超極細ゴシック" panose="02000600000000000000" pitchFamily="2" charset="-128"/>
                <a:ea typeface="超極細ゴシック" panose="02000600000000000000" pitchFamily="2" charset="-128"/>
              </a:rPr>
              <a:t>. Rendering</a:t>
            </a:r>
            <a:endParaRPr kumimoji="1" lang="ja-JP" altLang="en-US" dirty="0">
              <a:latin typeface="超極細ゴシック" panose="02000600000000000000" pitchFamily="2" charset="-128"/>
              <a:ea typeface="超極細ゴシック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120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+mj-ea"/>
              </a:rPr>
              <a:t>レンダリング</a:t>
            </a:r>
            <a:r>
              <a:rPr lang="ja-JP" altLang="en-US" dirty="0" smtClean="0">
                <a:latin typeface="+mj-ea"/>
              </a:rPr>
              <a:t>における物理学</a:t>
            </a:r>
            <a:r>
              <a:rPr lang="en-US" altLang="ja-JP" dirty="0" smtClean="0">
                <a:latin typeface="+mj-ea"/>
              </a:rPr>
              <a:t>1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4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マテリアル</a:t>
            </a:r>
            <a:r>
              <a:rPr lang="en-US" altLang="ja-JP" dirty="0" smtClean="0"/>
              <a:t>(</a:t>
            </a:r>
            <a:r>
              <a:rPr lang="ja-JP" altLang="en-US" dirty="0" smtClean="0"/>
              <a:t>材質</a:t>
            </a:r>
            <a:r>
              <a:rPr lang="en-US" altLang="ja-JP" dirty="0" smtClean="0"/>
              <a:t>)</a:t>
            </a:r>
            <a:r>
              <a:rPr lang="ja-JP" altLang="en-US" dirty="0" smtClean="0"/>
              <a:t>の定義 → </a:t>
            </a:r>
            <a:r>
              <a:rPr lang="ja-JP" altLang="en-US" dirty="0" smtClean="0">
                <a:solidFill>
                  <a:srgbClr val="FFC000"/>
                </a:solidFill>
              </a:rPr>
              <a:t>シェーダー</a:t>
            </a:r>
            <a:endParaRPr lang="en-US" altLang="ja-JP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kumimoji="1" lang="en-US" altLang="ja-JP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995" y="6176963"/>
            <a:ext cx="742827" cy="45549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8" y="3054610"/>
            <a:ext cx="2036804" cy="1527603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3906716" y="2458008"/>
            <a:ext cx="2437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Refraction </a:t>
            </a:r>
            <a:r>
              <a:rPr lang="en-US" altLang="ja-JP" sz="2400" dirty="0" err="1" smtClean="0"/>
              <a:t>Shader</a:t>
            </a:r>
            <a:endParaRPr kumimoji="1" lang="ja-JP" altLang="en-US" sz="2400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871" y="3058173"/>
            <a:ext cx="2709405" cy="1524040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962798" y="2458008"/>
            <a:ext cx="2036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Diffuse </a:t>
            </a:r>
            <a:r>
              <a:rPr lang="en-US" altLang="ja-JP" sz="2400" dirty="0" err="1"/>
              <a:t>S</a:t>
            </a:r>
            <a:r>
              <a:rPr lang="en-US" altLang="ja-JP" sz="2400" dirty="0" err="1" smtClean="0"/>
              <a:t>hader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106853" y="2458008"/>
            <a:ext cx="291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Subsurface Scattering</a:t>
            </a:r>
            <a:endParaRPr kumimoji="1" lang="ja-JP" altLang="en-US" sz="2400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545" y="3058173"/>
            <a:ext cx="2709405" cy="152404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8" y="4717150"/>
            <a:ext cx="2036804" cy="152472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871" y="4717150"/>
            <a:ext cx="2709405" cy="152472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545" y="4717150"/>
            <a:ext cx="2709405" cy="152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8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+mj-ea"/>
              </a:rPr>
              <a:t>レンダリング</a:t>
            </a:r>
            <a:r>
              <a:rPr lang="ja-JP" altLang="en-US" dirty="0" smtClean="0">
                <a:latin typeface="+mj-ea"/>
              </a:rPr>
              <a:t>における物理学</a:t>
            </a:r>
            <a:r>
              <a:rPr lang="en-US" altLang="ja-JP" dirty="0">
                <a:latin typeface="+mj-ea"/>
              </a:rPr>
              <a:t>2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4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もちろん、これらシェーダーはいくつか合成することができます。</a:t>
            </a:r>
            <a:endParaRPr kumimoji="1" lang="en-US" altLang="ja-JP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995" y="6176963"/>
            <a:ext cx="742827" cy="45549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93" y="2588953"/>
            <a:ext cx="2602586" cy="14639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002" y="2588953"/>
            <a:ext cx="2602586" cy="146395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911" y="2588953"/>
            <a:ext cx="2602587" cy="146395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821" y="2588953"/>
            <a:ext cx="2602587" cy="146395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37" y="4318791"/>
            <a:ext cx="4123325" cy="20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4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+mj-ea"/>
              </a:rPr>
              <a:t>レンダリング</a:t>
            </a:r>
            <a:r>
              <a:rPr lang="ja-JP" altLang="en-US" dirty="0" smtClean="0">
                <a:latin typeface="+mj-ea"/>
              </a:rPr>
              <a:t>における物理学</a:t>
            </a:r>
            <a:r>
              <a:rPr lang="en-US" altLang="ja-JP" dirty="0" smtClean="0">
                <a:latin typeface="+mj-ea"/>
              </a:rPr>
              <a:t>3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4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シェーダーの正体 → プログラム</a:t>
            </a:r>
            <a:endParaRPr lang="en-US" altLang="ja-JP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kumimoji="1" lang="en-US" altLang="ja-JP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995" y="6176963"/>
            <a:ext cx="742827" cy="455491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1134835" y="2458008"/>
            <a:ext cx="5883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GLSL (Open</a:t>
            </a:r>
            <a:r>
              <a:rPr lang="en-US" altLang="ja-JP" sz="2400" dirty="0" smtClean="0">
                <a:solidFill>
                  <a:srgbClr val="FFC000"/>
                </a:solidFill>
              </a:rPr>
              <a:t>GL</a:t>
            </a:r>
            <a:r>
              <a:rPr lang="en-US" altLang="ja-JP" sz="2400" dirty="0" smtClean="0"/>
              <a:t> </a:t>
            </a:r>
            <a:r>
              <a:rPr lang="en-US" altLang="ja-JP" sz="2400" dirty="0" smtClean="0">
                <a:solidFill>
                  <a:srgbClr val="FFC000"/>
                </a:solidFill>
              </a:rPr>
              <a:t>S</a:t>
            </a:r>
            <a:r>
              <a:rPr lang="en-US" altLang="ja-JP" sz="2400" dirty="0" smtClean="0"/>
              <a:t>hading </a:t>
            </a:r>
            <a:r>
              <a:rPr lang="en-US" altLang="ja-JP" sz="2400" dirty="0" smtClean="0">
                <a:solidFill>
                  <a:srgbClr val="FFC000"/>
                </a:solidFill>
              </a:rPr>
              <a:t>L</a:t>
            </a:r>
            <a:r>
              <a:rPr lang="en-US" altLang="ja-JP" sz="2400" dirty="0" smtClean="0"/>
              <a:t>anguage)</a:t>
            </a:r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35" y="2919673"/>
            <a:ext cx="5276190" cy="257142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142205" y="3247820"/>
            <a:ext cx="430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chemeClr val="accent6"/>
                </a:solidFill>
              </a:rPr>
              <a:t>OpenGL</a:t>
            </a:r>
            <a:r>
              <a:rPr kumimoji="1" lang="ja-JP" altLang="en-US" dirty="0" err="1" smtClean="0">
                <a:solidFill>
                  <a:schemeClr val="accent6"/>
                </a:solidFill>
              </a:rPr>
              <a:t>って</a:t>
            </a:r>
            <a:r>
              <a:rPr kumimoji="1" lang="ja-JP" altLang="en-US" dirty="0" smtClean="0">
                <a:solidFill>
                  <a:schemeClr val="accent6"/>
                </a:solidFill>
              </a:rPr>
              <a:t>よく聞くけど何</a:t>
            </a:r>
            <a:r>
              <a:rPr lang="ja-JP" altLang="en-US" dirty="0">
                <a:solidFill>
                  <a:schemeClr val="accent6"/>
                </a:solidFill>
              </a:rPr>
              <a:t>？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142205" y="3617152"/>
            <a:ext cx="4308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Open</a:t>
            </a:r>
            <a:r>
              <a:rPr lang="ja-JP" altLang="en-US" dirty="0"/>
              <a:t> </a:t>
            </a:r>
            <a:r>
              <a:rPr lang="en-US" altLang="ja-JP" dirty="0" smtClean="0"/>
              <a:t>Graphics Library </a:t>
            </a:r>
            <a:r>
              <a:rPr lang="ja-JP" altLang="en-US" dirty="0" smtClean="0"/>
              <a:t>の略称。</a:t>
            </a:r>
            <a:endParaRPr lang="en-US" altLang="ja-JP" dirty="0" smtClean="0"/>
          </a:p>
          <a:p>
            <a:r>
              <a:rPr lang="ja-JP" altLang="en-US" dirty="0" smtClean="0"/>
              <a:t>どの</a:t>
            </a:r>
            <a:r>
              <a:rPr lang="en-US" altLang="ja-JP" dirty="0" smtClean="0"/>
              <a:t>OS</a:t>
            </a:r>
            <a:r>
              <a:rPr lang="ja-JP" altLang="en-US" dirty="0" smtClean="0"/>
              <a:t>でも動作可能なオープンソースグラフィックス</a:t>
            </a:r>
            <a:r>
              <a:rPr lang="en-US" altLang="ja-JP" dirty="0" smtClean="0"/>
              <a:t>API</a:t>
            </a:r>
            <a:r>
              <a:rPr lang="ja-JP" altLang="en-US" dirty="0" smtClean="0"/>
              <a:t>である。</a:t>
            </a:r>
            <a:endParaRPr lang="en-US" altLang="ja-JP" dirty="0" smtClean="0"/>
          </a:p>
          <a:p>
            <a:r>
              <a:rPr kumimoji="1" lang="ja-JP" altLang="en-US" dirty="0"/>
              <a:t>主</a:t>
            </a:r>
            <a:r>
              <a:rPr kumimoji="1" lang="ja-JP" altLang="en-US" dirty="0" smtClean="0"/>
              <a:t>に</a:t>
            </a:r>
            <a:r>
              <a:rPr kumimoji="1" lang="en-US" altLang="ja-JP" dirty="0" smtClean="0"/>
              <a:t>GPU</a:t>
            </a:r>
            <a:r>
              <a:rPr kumimoji="1" lang="ja-JP" altLang="en-US" dirty="0" smtClean="0"/>
              <a:t>で特定の流れ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>
                <a:solidFill>
                  <a:srgbClr val="FFC000"/>
                </a:solidFill>
              </a:rPr>
              <a:t>固定機能パイプライン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に沿って処理される。</a:t>
            </a:r>
            <a:endParaRPr kumimoji="1" lang="ja-JP" altLang="en-US" dirty="0"/>
          </a:p>
        </p:txBody>
      </p:sp>
      <p:sp>
        <p:nvSpPr>
          <p:cNvPr id="7" name="屈折矢印 6"/>
          <p:cNvSpPr/>
          <p:nvPr/>
        </p:nvSpPr>
        <p:spPr>
          <a:xfrm flipH="1">
            <a:off x="1629104" y="5659395"/>
            <a:ext cx="504495" cy="293372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189206" y="5721934"/>
            <a:ext cx="4952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FFC000"/>
                </a:solidFill>
              </a:rPr>
              <a:t>プログラマブルシェーダー</a:t>
            </a:r>
            <a:endParaRPr lang="en-US" altLang="ja-JP" dirty="0" smtClean="0">
              <a:solidFill>
                <a:srgbClr val="FFC000"/>
              </a:solidFill>
            </a:endParaRPr>
          </a:p>
          <a:p>
            <a:r>
              <a:rPr kumimoji="1" lang="ja-JP" altLang="en-US" dirty="0" smtClean="0"/>
              <a:t>ユーザーがシェーダーを自由に作ることができる。</a:t>
            </a:r>
            <a:endParaRPr kumimoji="1" lang="ja-JP" altLang="en-US" dirty="0"/>
          </a:p>
        </p:txBody>
      </p:sp>
      <p:sp>
        <p:nvSpPr>
          <p:cNvPr id="9" name="右矢印 8"/>
          <p:cNvSpPr/>
          <p:nvPr/>
        </p:nvSpPr>
        <p:spPr>
          <a:xfrm rot="5400000">
            <a:off x="9146058" y="5087852"/>
            <a:ext cx="300681" cy="3212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142205" y="5421852"/>
            <a:ext cx="44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GPU</a:t>
            </a:r>
            <a:r>
              <a:rPr lang="ja-JP" altLang="en-US" dirty="0" smtClean="0"/>
              <a:t>の性能が良い </a:t>
            </a:r>
            <a:r>
              <a:rPr lang="en-US" altLang="ja-JP" dirty="0" smtClean="0"/>
              <a:t>= </a:t>
            </a:r>
            <a:r>
              <a:rPr lang="ja-JP" altLang="en-US" dirty="0" smtClean="0"/>
              <a:t>この部分の処理が速い</a:t>
            </a:r>
            <a:endParaRPr lang="en-US" altLang="ja-JP" dirty="0" smtClean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49" y="2156662"/>
            <a:ext cx="2091100" cy="90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5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831850" y="2636108"/>
            <a:ext cx="10515600" cy="962540"/>
          </a:xfrm>
        </p:spPr>
        <p:txBody>
          <a:bodyPr/>
          <a:lstStyle/>
          <a:p>
            <a:pPr algn="ctr"/>
            <a:r>
              <a:rPr lang="en-US" altLang="ja-JP" dirty="0" smtClean="0">
                <a:latin typeface="超極細ゴシック" panose="02000600000000000000" pitchFamily="2" charset="-128"/>
                <a:ea typeface="超極細ゴシック" panose="02000600000000000000" pitchFamily="2" charset="-128"/>
              </a:rPr>
              <a:t>Lecture1 Introduction</a:t>
            </a:r>
            <a:endParaRPr kumimoji="1" lang="ja-JP" altLang="en-US" dirty="0">
              <a:latin typeface="超極細ゴシック" panose="02000600000000000000" pitchFamily="2" charset="-128"/>
              <a:ea typeface="超極細ゴシック" panose="02000600000000000000" pitchFamily="2" charset="-128"/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>
          <a:xfrm>
            <a:off x="831850" y="3625636"/>
            <a:ext cx="10515600" cy="476807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>
                <a:latin typeface="+mj-ea"/>
                <a:ea typeface="+mj-ea"/>
              </a:rPr>
              <a:t>第</a:t>
            </a:r>
            <a:r>
              <a:rPr kumimoji="1" lang="en-US" altLang="ja-JP" dirty="0" smtClean="0">
                <a:latin typeface="+mj-ea"/>
                <a:ea typeface="+mj-ea"/>
              </a:rPr>
              <a:t>1</a:t>
            </a:r>
            <a:r>
              <a:rPr kumimoji="1" lang="ja-JP" altLang="en-US" dirty="0" smtClean="0">
                <a:latin typeface="+mj-ea"/>
                <a:ea typeface="+mj-ea"/>
              </a:rPr>
              <a:t>回 イントロダクション</a:t>
            </a:r>
            <a:endParaRPr kumimoji="1" lang="ja-JP" altLang="en-US" dirty="0">
              <a:latin typeface="+mj-ea"/>
              <a:ea typeface="+mj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995" y="6176963"/>
            <a:ext cx="742827" cy="45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9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+mj-ea"/>
              </a:rPr>
              <a:t>レンダリング</a:t>
            </a:r>
            <a:r>
              <a:rPr lang="ja-JP" altLang="en-US" dirty="0" smtClean="0">
                <a:latin typeface="+mj-ea"/>
              </a:rPr>
              <a:t>における物理学</a:t>
            </a:r>
            <a:r>
              <a:rPr lang="en-US" altLang="ja-JP" dirty="0">
                <a:latin typeface="+mj-ea"/>
              </a:rPr>
              <a:t>4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4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レンダリング手法→ </a:t>
            </a:r>
            <a:r>
              <a:rPr lang="ja-JP" altLang="en-US" dirty="0" smtClean="0">
                <a:solidFill>
                  <a:srgbClr val="FFC000"/>
                </a:solidFill>
              </a:rPr>
              <a:t>レイトレーシング</a:t>
            </a:r>
            <a:r>
              <a:rPr lang="en-US" altLang="ja-JP" dirty="0" smtClean="0">
                <a:solidFill>
                  <a:srgbClr val="FFC000"/>
                </a:solidFill>
              </a:rPr>
              <a:t>, </a:t>
            </a:r>
            <a:r>
              <a:rPr lang="ja-JP" altLang="en-US" dirty="0" smtClean="0">
                <a:solidFill>
                  <a:srgbClr val="FFC000"/>
                </a:solidFill>
              </a:rPr>
              <a:t>レイキャスティング</a:t>
            </a:r>
            <a:r>
              <a:rPr lang="ja-JP" altLang="en-US" dirty="0" smtClean="0"/>
              <a:t>など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995" y="6176963"/>
            <a:ext cx="742827" cy="455491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2698389" y="2458008"/>
            <a:ext cx="2036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Ray Tracing</a:t>
            </a:r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72" y="2919673"/>
            <a:ext cx="4161018" cy="276767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973" y="3289005"/>
            <a:ext cx="2138359" cy="2138359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>
            <a:off x="6239819" y="4160476"/>
            <a:ext cx="1491048" cy="3954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526482" y="2919673"/>
            <a:ext cx="129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最終出力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39819" y="3620704"/>
            <a:ext cx="129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いくつかの処理を経て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28380" y="5964344"/>
            <a:ext cx="871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カメラから光線を発射してオブジェクトと交差判定して描画 </a:t>
            </a:r>
            <a:r>
              <a:rPr kumimoji="1" lang="en-US" altLang="ja-JP" dirty="0" smtClean="0"/>
              <a:t>= </a:t>
            </a:r>
            <a:r>
              <a:rPr kumimoji="1" lang="ja-JP" altLang="en-US" dirty="0" smtClean="0"/>
              <a:t>実際の光線の逆を辿る</a:t>
            </a:r>
            <a:r>
              <a:rPr kumimoji="1" lang="en-US" altLang="ja-JP" dirty="0" smtClean="0"/>
              <a:t>!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259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+mj-ea"/>
              </a:rPr>
              <a:t>レンダリング</a:t>
            </a:r>
            <a:r>
              <a:rPr lang="ja-JP" altLang="en-US" dirty="0" smtClean="0">
                <a:latin typeface="+mj-ea"/>
              </a:rPr>
              <a:t>における内部処理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4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固定機能パイプライン</a:t>
            </a:r>
            <a:endParaRPr lang="en-US" altLang="ja-JP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kumimoji="1" lang="en-US" altLang="ja-JP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995" y="6176963"/>
            <a:ext cx="742827" cy="45549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29" y="1950710"/>
            <a:ext cx="8260141" cy="4453998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2306595" y="2545491"/>
            <a:ext cx="227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ユーザーインプット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61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0" y="2965622"/>
            <a:ext cx="12192000" cy="915044"/>
          </a:xfrm>
        </p:spPr>
        <p:txBody>
          <a:bodyPr anchor="ctr" anchorCtr="0">
            <a:normAutofit/>
          </a:bodyPr>
          <a:lstStyle/>
          <a:p>
            <a:r>
              <a:rPr lang="ja-JP" altLang="en-US" dirty="0" smtClean="0">
                <a:latin typeface="超極細ゴシック" panose="02000600000000000000" pitchFamily="2" charset="-128"/>
                <a:ea typeface="超極細ゴシック" panose="02000600000000000000" pitchFamily="2" charset="-128"/>
              </a:rPr>
              <a:t>あとが</a:t>
            </a:r>
            <a:r>
              <a:rPr lang="ja-JP" altLang="en-US" dirty="0">
                <a:latin typeface="超極細ゴシック" panose="02000600000000000000" pitchFamily="2" charset="-128"/>
                <a:ea typeface="超極細ゴシック" panose="02000600000000000000" pitchFamily="2" charset="-128"/>
              </a:rPr>
              <a:t>き</a:t>
            </a:r>
            <a:endParaRPr kumimoji="1" lang="ja-JP" altLang="en-US" dirty="0">
              <a:latin typeface="超極細ゴシック" panose="02000600000000000000" pitchFamily="2" charset="-128"/>
              <a:ea typeface="超極細ゴシック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今回はかなりおおまかに紹介しましたので、消化不良のままの方もいらっしゃるかと思います。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今後</a:t>
            </a:r>
            <a:r>
              <a:rPr lang="ja-JP" altLang="en-US" dirty="0"/>
              <a:t>時間ができ次第</a:t>
            </a:r>
            <a:r>
              <a:rPr kumimoji="1" lang="ja-JP" altLang="en-US" dirty="0" smtClean="0"/>
              <a:t>さらに深く掘り下げて解説していこうと思いますので、気長に待っていてください。</a:t>
            </a:r>
            <a:endParaRPr kumimoji="1"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 smtClean="0"/>
              <a:t>また、質問やリクエスト等も気軽にしていただけると幸いです。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144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+mj-ea"/>
              </a:rPr>
              <a:t>自己紹介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法政大学情報科学部ディジタルメディア学科</a:t>
            </a:r>
            <a:endParaRPr kumimoji="1" lang="en-US" altLang="ja-JP" dirty="0" smtClean="0"/>
          </a:p>
          <a:p>
            <a:r>
              <a:rPr lang="en-US" altLang="ja-JP" dirty="0" smtClean="0"/>
              <a:t>Web</a:t>
            </a:r>
            <a:r>
              <a:rPr lang="ja-JP" altLang="en-US" dirty="0" smtClean="0"/>
              <a:t>デザイン、</a:t>
            </a:r>
            <a:r>
              <a:rPr lang="en-US" altLang="ja-JP" dirty="0" smtClean="0"/>
              <a:t>CG</a:t>
            </a:r>
            <a:r>
              <a:rPr lang="ja-JP" altLang="en-US" dirty="0" smtClean="0"/>
              <a:t>デザイン、アプリケーション開発</a:t>
            </a:r>
            <a:endParaRPr lang="en-US" altLang="ja-JP" dirty="0" smtClean="0"/>
          </a:p>
          <a:p>
            <a:r>
              <a:rPr kumimoji="1" lang="en-US" altLang="ja-JP" dirty="0" smtClean="0"/>
              <a:t>Website : </a:t>
            </a:r>
            <a:r>
              <a:rPr kumimoji="1" lang="en-US" altLang="ja-JP" dirty="0" smtClean="0">
                <a:hlinkClick r:id="rId2"/>
              </a:rPr>
              <a:t>http://creativeuniverse.tokyo</a:t>
            </a:r>
            <a:endParaRPr kumimoji="1" lang="en-US" altLang="ja-JP" dirty="0" smtClean="0"/>
          </a:p>
          <a:p>
            <a:r>
              <a:rPr lang="en-US" altLang="ja-JP" dirty="0" smtClean="0"/>
              <a:t>Twitter : </a:t>
            </a:r>
            <a:r>
              <a:rPr lang="en-US" altLang="ja-JP" dirty="0" smtClean="0">
                <a:hlinkClick r:id="rId3"/>
              </a:rPr>
              <a:t>http://twitter.com/kodai_cu</a:t>
            </a:r>
            <a:endParaRPr lang="en-US" altLang="ja-JP" dirty="0" smtClean="0"/>
          </a:p>
          <a:p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Java / C / C++ / PHP / SQL / JavaScript / jQuery / </a:t>
            </a:r>
            <a:r>
              <a:rPr lang="en-US" altLang="ja-JP" dirty="0" err="1" smtClean="0"/>
              <a:t>WebGL</a:t>
            </a:r>
            <a:r>
              <a:rPr lang="en-US" altLang="ja-JP" dirty="0" smtClean="0"/>
              <a:t> / GLSL 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 err="1" smtClean="0"/>
              <a:t>AfterEffects</a:t>
            </a:r>
            <a:r>
              <a:rPr lang="en-US" altLang="ja-JP" dirty="0" smtClean="0"/>
              <a:t> / Photoshop / </a:t>
            </a:r>
            <a:r>
              <a:rPr lang="en-US" altLang="ja-JP" dirty="0" err="1" smtClean="0"/>
              <a:t>Lightroom</a:t>
            </a:r>
            <a:r>
              <a:rPr lang="en-US" altLang="ja-JP" dirty="0" smtClean="0"/>
              <a:t> / CINEMA4D / Blender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995" y="6176963"/>
            <a:ext cx="742827" cy="45549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394" y="1990382"/>
            <a:ext cx="1651945" cy="165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6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+mj-ea"/>
              </a:rPr>
              <a:t>コンセプト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次元</a:t>
            </a:r>
            <a:r>
              <a:rPr kumimoji="1" lang="en-US" altLang="ja-JP" dirty="0" smtClean="0"/>
              <a:t>/2</a:t>
            </a:r>
            <a:r>
              <a:rPr kumimoji="1" lang="ja-JP" altLang="en-US" dirty="0" smtClean="0"/>
              <a:t>次元グラフィックスシステムの基本となる仕組みを数学的、物理学的な方面から解説します。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  <a:p>
            <a:r>
              <a:rPr lang="en-US" altLang="ja-JP" dirty="0">
                <a:solidFill>
                  <a:srgbClr val="FFC000"/>
                </a:solidFill>
              </a:rPr>
              <a:t>CG</a:t>
            </a:r>
            <a:r>
              <a:rPr lang="ja-JP" altLang="en-US" dirty="0">
                <a:solidFill>
                  <a:srgbClr val="FFC000"/>
                </a:solidFill>
              </a:rPr>
              <a:t>ソフトウェアについて</a:t>
            </a:r>
            <a:r>
              <a:rPr lang="ja-JP" altLang="en-US" dirty="0" smtClean="0">
                <a:solidFill>
                  <a:srgbClr val="FFC000"/>
                </a:solidFill>
              </a:rPr>
              <a:t>の初級予備</a:t>
            </a:r>
            <a:r>
              <a:rPr lang="ja-JP" altLang="en-US" dirty="0">
                <a:solidFill>
                  <a:srgbClr val="FFC000"/>
                </a:solidFill>
              </a:rPr>
              <a:t>知識があるものとして解説しますので、</a:t>
            </a:r>
            <a:r>
              <a:rPr lang="ja-JP" altLang="en-US" dirty="0" smtClean="0">
                <a:solidFill>
                  <a:srgbClr val="FFC000"/>
                </a:solidFill>
              </a:rPr>
              <a:t>これらのレクチャーでは、特定の</a:t>
            </a:r>
            <a:r>
              <a:rPr lang="en-US" altLang="ja-JP" dirty="0" smtClean="0">
                <a:solidFill>
                  <a:srgbClr val="FFC000"/>
                </a:solidFill>
              </a:rPr>
              <a:t>CG</a:t>
            </a:r>
            <a:r>
              <a:rPr lang="ja-JP" altLang="en-US" dirty="0" smtClean="0">
                <a:solidFill>
                  <a:srgbClr val="FFC000"/>
                </a:solidFill>
              </a:rPr>
              <a:t>ソフトウェア</a:t>
            </a:r>
            <a:r>
              <a:rPr lang="en-US" altLang="ja-JP" dirty="0" smtClean="0">
                <a:solidFill>
                  <a:srgbClr val="FFC000"/>
                </a:solidFill>
              </a:rPr>
              <a:t>(Maya</a:t>
            </a:r>
            <a:r>
              <a:rPr lang="ja-JP" altLang="en-US" dirty="0" smtClean="0">
                <a:solidFill>
                  <a:srgbClr val="FFC000"/>
                </a:solidFill>
              </a:rPr>
              <a:t>など</a:t>
            </a:r>
            <a:r>
              <a:rPr lang="en-US" altLang="ja-JP" dirty="0" smtClean="0">
                <a:solidFill>
                  <a:srgbClr val="FFC000"/>
                </a:solidFill>
              </a:rPr>
              <a:t>)</a:t>
            </a:r>
            <a:r>
              <a:rPr lang="ja-JP" altLang="en-US" dirty="0" smtClean="0">
                <a:solidFill>
                  <a:srgbClr val="FFC000"/>
                </a:solidFill>
              </a:rPr>
              <a:t>や</a:t>
            </a:r>
            <a:r>
              <a:rPr lang="en-US" altLang="ja-JP" dirty="0" smtClean="0">
                <a:solidFill>
                  <a:srgbClr val="FFC000"/>
                </a:solidFill>
              </a:rPr>
              <a:t>API</a:t>
            </a:r>
            <a:r>
              <a:rPr lang="ja-JP" altLang="en-US" dirty="0" smtClean="0">
                <a:solidFill>
                  <a:srgbClr val="FFC000"/>
                </a:solidFill>
              </a:rPr>
              <a:t>についての解説は行わない予定です。</a:t>
            </a:r>
            <a:endParaRPr lang="en-US" altLang="ja-JP" dirty="0" smtClean="0">
              <a:solidFill>
                <a:srgbClr val="FFC000"/>
              </a:solidFill>
            </a:endParaRPr>
          </a:p>
          <a:p>
            <a:endParaRPr kumimoji="1" lang="en-US" altLang="ja-JP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ja-JP" altLang="en-US" dirty="0" smtClean="0"/>
              <a:t>まだまだ理解不十分な点もありますが、何卒ご理解いただき、少しでも</a:t>
            </a:r>
            <a:r>
              <a:rPr lang="en-US" altLang="ja-JP" dirty="0" smtClean="0"/>
              <a:t>CG</a:t>
            </a:r>
            <a:r>
              <a:rPr lang="ja-JP" altLang="en-US" dirty="0" smtClean="0"/>
              <a:t>の仕組みに興味を持っていただければ幸いです。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995" y="6176963"/>
            <a:ext cx="742827" cy="45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0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0" y="2965622"/>
            <a:ext cx="12192000" cy="915044"/>
          </a:xfrm>
        </p:spPr>
        <p:txBody>
          <a:bodyPr anchor="ctr" anchorCtr="0"/>
          <a:lstStyle/>
          <a:p>
            <a:r>
              <a:rPr lang="ja-JP" altLang="en-US" dirty="0">
                <a:latin typeface="超極細ゴシック" panose="02000600000000000000" pitchFamily="2" charset="-128"/>
                <a:ea typeface="超極細ゴシック" panose="02000600000000000000" pitchFamily="2" charset="-128"/>
              </a:rPr>
              <a:t>前置</a:t>
            </a:r>
            <a:r>
              <a:rPr lang="ja-JP" altLang="en-US" dirty="0" smtClean="0">
                <a:latin typeface="超極細ゴシック" panose="02000600000000000000" pitchFamily="2" charset="-128"/>
                <a:ea typeface="超極細ゴシック" panose="02000600000000000000" pitchFamily="2" charset="-128"/>
              </a:rPr>
              <a:t>き</a:t>
            </a:r>
            <a:endParaRPr kumimoji="1" lang="ja-JP" altLang="en-US" dirty="0">
              <a:latin typeface="超極細ゴシック" panose="02000600000000000000" pitchFamily="2" charset="-128"/>
              <a:ea typeface="超極細ゴシック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588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+mj-ea"/>
              </a:rPr>
              <a:t>コンピューターグラフィックスのド基礎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3964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コンピュータグラフィックス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静止画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の基本ワークフロー</a:t>
            </a:r>
            <a:endParaRPr kumimoji="1" lang="en-US" altLang="ja-JP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995" y="6176963"/>
            <a:ext cx="742827" cy="45549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369778" y="2835188"/>
            <a:ext cx="252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モデリング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831492" y="2835188"/>
            <a:ext cx="252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テクスチャ</a:t>
            </a:r>
            <a:r>
              <a:rPr lang="ja-JP" altLang="en-US" dirty="0"/>
              <a:t>リング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33" y="3204520"/>
            <a:ext cx="2933941" cy="1589218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8293206" y="2828860"/>
            <a:ext cx="252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レンダリング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743" y="3198192"/>
            <a:ext cx="2836526" cy="1595546"/>
          </a:xfrm>
          <a:prstGeom prst="rect">
            <a:avLst/>
          </a:prstGeom>
        </p:spPr>
      </p:pic>
      <p:sp>
        <p:nvSpPr>
          <p:cNvPr id="11" name="上カーブ矢印 10"/>
          <p:cNvSpPr/>
          <p:nvPr/>
        </p:nvSpPr>
        <p:spPr>
          <a:xfrm>
            <a:off x="2553730" y="4950941"/>
            <a:ext cx="3484605" cy="749643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上カーブ矢印 11"/>
          <p:cNvSpPr/>
          <p:nvPr/>
        </p:nvSpPr>
        <p:spPr>
          <a:xfrm>
            <a:off x="6240163" y="4950941"/>
            <a:ext cx="3484605" cy="749643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33" y="3198192"/>
            <a:ext cx="2945624" cy="159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7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+mj-ea"/>
              </a:rPr>
              <a:t>各分野に特化したソフトウェアの紹介</a:t>
            </a:r>
            <a:endParaRPr kumimoji="1" lang="ja-JP" altLang="en-US" dirty="0">
              <a:latin typeface="+mj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995" y="6176963"/>
            <a:ext cx="742827" cy="45549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696327" y="1640643"/>
            <a:ext cx="252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モデリング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98064" y="1689026"/>
            <a:ext cx="252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レンダリング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13486" y="2056696"/>
            <a:ext cx="25290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FFC000"/>
                </a:solidFill>
              </a:rPr>
              <a:t>Blender</a:t>
            </a:r>
          </a:p>
          <a:p>
            <a:pPr algn="ctr"/>
            <a:r>
              <a:rPr kumimoji="1" lang="en-US" altLang="ja-JP" dirty="0" smtClean="0"/>
              <a:t>MAYA</a:t>
            </a:r>
          </a:p>
          <a:p>
            <a:pPr algn="ctr"/>
            <a:r>
              <a:rPr lang="en-US" altLang="ja-JP" dirty="0" smtClean="0"/>
              <a:t>3DsMAX</a:t>
            </a:r>
          </a:p>
          <a:p>
            <a:pPr algn="ctr"/>
            <a:r>
              <a:rPr kumimoji="1" lang="en-US" altLang="ja-JP" dirty="0" smtClean="0"/>
              <a:t>CINEMA4D</a:t>
            </a:r>
            <a:endParaRPr lang="en-US" altLang="ja-JP" dirty="0" smtClean="0"/>
          </a:p>
          <a:p>
            <a:pPr algn="ctr"/>
            <a:r>
              <a:rPr lang="en-US" altLang="ja-JP" dirty="0" err="1" smtClean="0">
                <a:solidFill>
                  <a:srgbClr val="FFC000"/>
                </a:solidFill>
              </a:rPr>
              <a:t>Metasequoia</a:t>
            </a:r>
            <a:endParaRPr lang="en-US" altLang="ja-JP" dirty="0" smtClean="0">
              <a:solidFill>
                <a:srgbClr val="FFC000"/>
              </a:solidFill>
            </a:endParaRPr>
          </a:p>
          <a:p>
            <a:pPr algn="ctr"/>
            <a:r>
              <a:rPr lang="en-US" altLang="ja-JP" dirty="0" err="1" smtClean="0"/>
              <a:t>ZBrush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MODO</a:t>
            </a:r>
          </a:p>
          <a:p>
            <a:pPr algn="ctr"/>
            <a:r>
              <a:rPr lang="en-US" altLang="ja-JP" dirty="0" smtClean="0"/>
              <a:t>Lightwave3D</a:t>
            </a:r>
          </a:p>
          <a:p>
            <a:pPr algn="ctr"/>
            <a:r>
              <a:rPr lang="en-US" altLang="ja-JP" dirty="0" smtClean="0"/>
              <a:t>Shade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220729" y="2056696"/>
            <a:ext cx="2529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/>
              <a:t>V-ray</a:t>
            </a:r>
          </a:p>
          <a:p>
            <a:pPr algn="ctr"/>
            <a:r>
              <a:rPr kumimoji="1" lang="en-US" altLang="ja-JP" dirty="0" smtClean="0"/>
              <a:t>Maxwell Render</a:t>
            </a:r>
          </a:p>
          <a:p>
            <a:pPr algn="ctr"/>
            <a:r>
              <a:rPr lang="en-US" altLang="ja-JP" dirty="0" smtClean="0"/>
              <a:t>Mental ray</a:t>
            </a:r>
          </a:p>
          <a:p>
            <a:pPr algn="ctr"/>
            <a:r>
              <a:rPr kumimoji="1" lang="en-US" altLang="ja-JP" dirty="0" smtClean="0">
                <a:solidFill>
                  <a:srgbClr val="FFC000"/>
                </a:solidFill>
              </a:rPr>
              <a:t>POV-Ray</a:t>
            </a:r>
          </a:p>
          <a:p>
            <a:pPr algn="ctr"/>
            <a:r>
              <a:rPr lang="en-US" altLang="ja-JP" dirty="0" smtClean="0">
                <a:solidFill>
                  <a:srgbClr val="FFC000"/>
                </a:solidFill>
              </a:rPr>
              <a:t>PIXAR RENDERMAN</a:t>
            </a:r>
          </a:p>
          <a:p>
            <a:pPr algn="ctr"/>
            <a:r>
              <a:rPr kumimoji="1" lang="en-US" altLang="ja-JP" dirty="0" smtClean="0"/>
              <a:t>Arnold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342502" y="2060020"/>
            <a:ext cx="160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FFC000"/>
                </a:solidFill>
              </a:rPr>
              <a:t>\0</a:t>
            </a:r>
          </a:p>
          <a:p>
            <a:r>
              <a:rPr kumimoji="1" lang="en-US" altLang="ja-JP" dirty="0" smtClean="0"/>
              <a:t>\250,000/</a:t>
            </a:r>
            <a:r>
              <a:rPr kumimoji="1" lang="ja-JP" altLang="en-US" dirty="0" smtClean="0"/>
              <a:t>年</a:t>
            </a:r>
            <a:endParaRPr kumimoji="1" lang="en-US" altLang="ja-JP" dirty="0" smtClean="0"/>
          </a:p>
          <a:p>
            <a:r>
              <a:rPr lang="en-US" altLang="ja-JP" dirty="0" smtClean="0"/>
              <a:t>\300,000/</a:t>
            </a:r>
            <a:r>
              <a:rPr lang="ja-JP" altLang="en-US" dirty="0" smtClean="0"/>
              <a:t>年</a:t>
            </a:r>
            <a:endParaRPr lang="en-US" altLang="ja-JP" dirty="0" smtClean="0"/>
          </a:p>
          <a:p>
            <a:r>
              <a:rPr lang="en-US" altLang="ja-JP" dirty="0" smtClean="0"/>
              <a:t>\480,000</a:t>
            </a:r>
          </a:p>
          <a:p>
            <a:r>
              <a:rPr lang="en-US" altLang="ja-JP" dirty="0" smtClean="0">
                <a:solidFill>
                  <a:srgbClr val="FFC000"/>
                </a:solidFill>
              </a:rPr>
              <a:t>\0</a:t>
            </a:r>
          </a:p>
          <a:p>
            <a:r>
              <a:rPr lang="en-US" altLang="ja-JP" dirty="0" smtClean="0"/>
              <a:t>\120,000</a:t>
            </a:r>
          </a:p>
          <a:p>
            <a:r>
              <a:rPr lang="en-US" altLang="ja-JP" dirty="0" smtClean="0"/>
              <a:t>\270,000</a:t>
            </a:r>
          </a:p>
          <a:p>
            <a:r>
              <a:rPr lang="en-US" altLang="ja-JP" dirty="0" smtClean="0"/>
              <a:t>\150,000</a:t>
            </a:r>
          </a:p>
          <a:p>
            <a:r>
              <a:rPr lang="en-US" altLang="ja-JP" dirty="0" smtClean="0"/>
              <a:t>\50,000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019772" y="2056696"/>
            <a:ext cx="2529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\150,000</a:t>
            </a:r>
            <a:endParaRPr lang="en-US" altLang="ja-JP" dirty="0"/>
          </a:p>
          <a:p>
            <a:r>
              <a:rPr kumimoji="1" lang="en-US" altLang="ja-JP" dirty="0" smtClean="0"/>
              <a:t>\100,000</a:t>
            </a:r>
          </a:p>
          <a:p>
            <a:r>
              <a:rPr lang="en-US" altLang="ja-JP" dirty="0" smtClean="0"/>
              <a:t>Maya</a:t>
            </a:r>
            <a:r>
              <a:rPr lang="ja-JP" altLang="en-US" dirty="0" smtClean="0"/>
              <a:t>などに標準搭載</a:t>
            </a:r>
            <a:endParaRPr lang="en-US" altLang="ja-JP" dirty="0" smtClean="0"/>
          </a:p>
          <a:p>
            <a:r>
              <a:rPr kumimoji="1" lang="en-US" altLang="ja-JP" dirty="0" smtClean="0">
                <a:solidFill>
                  <a:srgbClr val="FFC000"/>
                </a:solidFill>
              </a:rPr>
              <a:t>\0</a:t>
            </a:r>
          </a:p>
          <a:p>
            <a:r>
              <a:rPr lang="en-US" altLang="ja-JP" dirty="0">
                <a:solidFill>
                  <a:srgbClr val="FFC000"/>
                </a:solidFill>
              </a:rPr>
              <a:t>\</a:t>
            </a:r>
            <a:r>
              <a:rPr lang="en-US" altLang="ja-JP" dirty="0" smtClean="0">
                <a:solidFill>
                  <a:srgbClr val="FFC000"/>
                </a:solidFill>
              </a:rPr>
              <a:t>0 (</a:t>
            </a:r>
            <a:r>
              <a:rPr lang="ja-JP" altLang="en-US" dirty="0" smtClean="0">
                <a:solidFill>
                  <a:srgbClr val="FFC000"/>
                </a:solidFill>
              </a:rPr>
              <a:t>非商用利用に限る</a:t>
            </a:r>
            <a:r>
              <a:rPr lang="en-US" altLang="ja-JP" dirty="0" smtClean="0">
                <a:solidFill>
                  <a:srgbClr val="FFC000"/>
                </a:solidFill>
              </a:rPr>
              <a:t>)</a:t>
            </a:r>
          </a:p>
          <a:p>
            <a:r>
              <a:rPr kumimoji="1" lang="en-US" altLang="ja-JP" dirty="0" smtClean="0"/>
              <a:t>\80,000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/>
        </p:nvCxnSpPr>
        <p:spPr>
          <a:xfrm flipH="1">
            <a:off x="5136054" y="1690688"/>
            <a:ext cx="12595" cy="4478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図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080" y="4018305"/>
            <a:ext cx="1544186" cy="2111192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6" y="4873406"/>
            <a:ext cx="2045087" cy="1115502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89" y="4732816"/>
            <a:ext cx="2482989" cy="1396681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87" y="4642019"/>
            <a:ext cx="2644405" cy="1487478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4483443" y="6263122"/>
            <a:ext cx="322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画像はすべて</a:t>
            </a:r>
            <a:r>
              <a:rPr kumimoji="1" lang="en-US" altLang="ja-JP" dirty="0" smtClean="0"/>
              <a:t>Blender</a:t>
            </a:r>
            <a:r>
              <a:rPr kumimoji="1" lang="ja-JP" altLang="en-US" dirty="0" err="1" smtClean="0"/>
              <a:t>にて</a:t>
            </a:r>
            <a:r>
              <a:rPr kumimoji="1" lang="ja-JP" altLang="en-US" dirty="0" smtClean="0"/>
              <a:t>作成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621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0" y="2965622"/>
            <a:ext cx="12192000" cy="915044"/>
          </a:xfrm>
        </p:spPr>
        <p:txBody>
          <a:bodyPr anchor="ctr" anchorCtr="0"/>
          <a:lstStyle/>
          <a:p>
            <a:r>
              <a:rPr kumimoji="1" lang="en-US" altLang="ja-JP" dirty="0" smtClean="0">
                <a:latin typeface="超極細ゴシック" panose="02000600000000000000" pitchFamily="2" charset="-128"/>
                <a:ea typeface="超極細ゴシック" panose="02000600000000000000" pitchFamily="2" charset="-128"/>
              </a:rPr>
              <a:t>Now, Let’s Get Started !</a:t>
            </a:r>
            <a:endParaRPr kumimoji="1" lang="ja-JP" altLang="en-US" dirty="0">
              <a:latin typeface="超極細ゴシック" panose="02000600000000000000" pitchFamily="2" charset="-128"/>
              <a:ea typeface="超極細ゴシック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65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Outline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モデリングにおける数学</a:t>
            </a:r>
            <a:endParaRPr kumimoji="1" lang="en-US" altLang="ja-JP" dirty="0" smtClean="0"/>
          </a:p>
          <a:p>
            <a:r>
              <a:rPr lang="ja-JP" altLang="en-US" dirty="0" smtClean="0"/>
              <a:t>テクスチャ</a:t>
            </a:r>
            <a:r>
              <a:rPr lang="ja-JP" altLang="en-US" dirty="0"/>
              <a:t>リング</a:t>
            </a:r>
            <a:r>
              <a:rPr lang="ja-JP" altLang="en-US" dirty="0" smtClean="0"/>
              <a:t>における数学</a:t>
            </a:r>
            <a:endParaRPr lang="en-US" altLang="ja-JP" dirty="0" smtClean="0"/>
          </a:p>
          <a:p>
            <a:r>
              <a:rPr kumimoji="1" lang="ja-JP" altLang="en-US" dirty="0"/>
              <a:t>レンダリング</a:t>
            </a:r>
            <a:r>
              <a:rPr kumimoji="1" lang="ja-JP" altLang="en-US" dirty="0" smtClean="0"/>
              <a:t>における物理学</a:t>
            </a:r>
            <a:endParaRPr kumimoji="1" lang="en-US" altLang="ja-JP" dirty="0" smtClean="0"/>
          </a:p>
          <a:p>
            <a:r>
              <a:rPr lang="ja-JP" altLang="en-US" dirty="0" smtClean="0"/>
              <a:t>レンダリングまでの処理の流れ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960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632</TotalTime>
  <Words>718</Words>
  <Application>Microsoft Office PowerPoint</Application>
  <PresentationFormat>ワイド画面</PresentationFormat>
  <Paragraphs>123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0" baseType="lpstr">
      <vt:lpstr>ＭＳ Ｐゴシック</vt:lpstr>
      <vt:lpstr>超極細ゴシック</vt:lpstr>
      <vt:lpstr>Arial</vt:lpstr>
      <vt:lpstr>Calibri</vt:lpstr>
      <vt:lpstr>Calibri Light</vt:lpstr>
      <vt:lpstr>Cambria Math</vt:lpstr>
      <vt:lpstr>Office Theme</vt:lpstr>
      <vt:lpstr>Computer Graphics from the Mathematical Aspects</vt:lpstr>
      <vt:lpstr>Lecture1 Introduction</vt:lpstr>
      <vt:lpstr>自己紹介</vt:lpstr>
      <vt:lpstr>コンセプト</vt:lpstr>
      <vt:lpstr>前置き</vt:lpstr>
      <vt:lpstr>コンピューターグラフィックスのド基礎</vt:lpstr>
      <vt:lpstr>各分野に特化したソフトウェアの紹介</vt:lpstr>
      <vt:lpstr>Now, Let’s Get Started !</vt:lpstr>
      <vt:lpstr>Outline</vt:lpstr>
      <vt:lpstr>1. Modeling</vt:lpstr>
      <vt:lpstr>モデリングにおける数学1</vt:lpstr>
      <vt:lpstr>モデリングにおける数学2</vt:lpstr>
      <vt:lpstr>モデリングにおける数学3</vt:lpstr>
      <vt:lpstr>2. Texturing</vt:lpstr>
      <vt:lpstr>テクスチャリングにおける数学</vt:lpstr>
      <vt:lpstr>3. Rendering</vt:lpstr>
      <vt:lpstr>レンダリングにおける物理学1</vt:lpstr>
      <vt:lpstr>レンダリングにおける物理学2</vt:lpstr>
      <vt:lpstr>レンダリングにおける物理学3</vt:lpstr>
      <vt:lpstr>レンダリングにおける物理学4</vt:lpstr>
      <vt:lpstr>レンダリングにおける内部処理</vt:lpstr>
      <vt:lpstr>あとがき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from the Mathematical Surface</dc:title>
  <dc:creator>Kodai Takao</dc:creator>
  <cp:lastModifiedBy>Kodai Takao</cp:lastModifiedBy>
  <cp:revision>113</cp:revision>
  <dcterms:created xsi:type="dcterms:W3CDTF">2016-03-05T16:18:31Z</dcterms:created>
  <dcterms:modified xsi:type="dcterms:W3CDTF">2016-03-06T02:50:56Z</dcterms:modified>
</cp:coreProperties>
</file>